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7" r:id="rId5"/>
    <p:sldId id="259" r:id="rId6"/>
    <p:sldId id="266" r:id="rId7"/>
    <p:sldId id="260" r:id="rId8"/>
    <p:sldId id="258" r:id="rId9"/>
    <p:sldId id="265" r:id="rId1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2464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123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13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247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398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467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527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056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613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657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505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0476F-797C-4D5A-AE21-B3DFB03DC1A7}" type="datetimeFigureOut">
              <a:rPr lang="es-ES_tradnl" smtClean="0"/>
              <a:t>06/02/2019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CD30-A28C-4FF4-A1F5-1C95212741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110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dirty="0" err="1" smtClean="0"/>
              <a:t>Compliance</a:t>
            </a:r>
            <a:r>
              <a:rPr lang="es-ES" dirty="0" smtClean="0"/>
              <a:t> o el buen hacer empresarial</a:t>
            </a:r>
            <a:endParaRPr lang="es-ES_tradn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8352928" cy="4608512"/>
          </a:xfrm>
        </p:spPr>
      </p:pic>
    </p:spTree>
    <p:extLst>
      <p:ext uri="{BB962C8B-B14F-4D97-AF65-F5344CB8AC3E}">
        <p14:creationId xmlns:p14="http://schemas.microsoft.com/office/powerpoint/2010/main" val="6004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592288"/>
          </a:xfrm>
        </p:spPr>
        <p:txBody>
          <a:bodyPr>
            <a:noAutofit/>
          </a:bodyPr>
          <a:lstStyle/>
          <a:p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E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Por qué implantar un plan de cumplimiento normativo</a:t>
            </a:r>
            <a:b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E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compliance</a:t>
            </a:r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es-ES_tradn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368752" cy="769640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123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¿Quién puede cometer un delito?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s-ES" dirty="0" smtClean="0"/>
          </a:p>
          <a:p>
            <a:r>
              <a:rPr lang="es-ES" b="1" u="sng" dirty="0" smtClean="0">
                <a:solidFill>
                  <a:schemeClr val="bg1"/>
                </a:solidFill>
              </a:rPr>
              <a:t>Persona natural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Existencia de conciencia y voluntad</a:t>
            </a:r>
          </a:p>
          <a:p>
            <a:pPr marL="0" indent="0">
              <a:buNone/>
            </a:pPr>
            <a:r>
              <a:rPr lang="es-ES" dirty="0" smtClean="0"/>
              <a:t>-mayor de edad</a:t>
            </a:r>
          </a:p>
          <a:p>
            <a:pPr marL="0" indent="0">
              <a:buNone/>
            </a:pPr>
            <a:r>
              <a:rPr lang="es-ES" dirty="0" smtClean="0"/>
              <a:t>-menor de edad mayor de 14 años.-responsabilidad penal del menor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s-ES" dirty="0" smtClean="0"/>
          </a:p>
          <a:p>
            <a:r>
              <a:rPr lang="es-ES" b="1" u="sng" dirty="0" smtClean="0">
                <a:solidFill>
                  <a:schemeClr val="bg1"/>
                </a:solidFill>
              </a:rPr>
              <a:t>Persona jurídica?</a:t>
            </a:r>
          </a:p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sz="2600" dirty="0" smtClean="0"/>
              <a:t>Hasta el año 2010 no podía ser autor de delito y </a:t>
            </a:r>
            <a:r>
              <a:rPr lang="es-ES" sz="2600" dirty="0"/>
              <a:t>ú</a:t>
            </a:r>
            <a:r>
              <a:rPr lang="es-ES" sz="2600" dirty="0" smtClean="0"/>
              <a:t>nicamente en el procedimiento penal figuraba como responsable civil subsidiario para responder del perjuicio económico ocasionado por el administrador o por un tercero</a:t>
            </a:r>
            <a:endParaRPr lang="es-ES_tradnl" sz="2600" dirty="0"/>
          </a:p>
        </p:txBody>
      </p:sp>
    </p:spTree>
    <p:extLst>
      <p:ext uri="{BB962C8B-B14F-4D97-AF65-F5344CB8AC3E}">
        <p14:creationId xmlns:p14="http://schemas.microsoft.com/office/powerpoint/2010/main" val="126906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AÑO 2010.-personas jurídicas son penalmente responsables de los delitos cometidos en su nombre</a:t>
            </a:r>
            <a:endParaRPr lang="es-ES_tradnl" sz="2800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-por sus representantes legales</a:t>
            </a:r>
          </a:p>
          <a:p>
            <a:r>
              <a:rPr lang="es-ES" dirty="0" smtClean="0"/>
              <a:t>-por quien haya podido cometer los hechos al no haber ejercido sobre ellos el debido control</a:t>
            </a:r>
          </a:p>
          <a:p>
            <a:r>
              <a:rPr lang="es-ES" dirty="0" smtClean="0"/>
              <a:t>-por sus trabajadores</a:t>
            </a:r>
          </a:p>
          <a:p>
            <a:r>
              <a:rPr lang="es-ES" dirty="0" smtClean="0"/>
              <a:t>-por sus colaboradores</a:t>
            </a:r>
          </a:p>
          <a:p>
            <a:r>
              <a:rPr lang="es-ES" dirty="0" smtClean="0"/>
              <a:t>La responsabilidad alcanza aun cuando se hayan cometido sin su consentimiento ni su conocimiento.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2745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Son responsables de todos los delitos?</a:t>
            </a:r>
            <a:endParaRPr lang="es-ES_tradn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s-ES" sz="2900" dirty="0">
                <a:solidFill>
                  <a:schemeClr val="accent2"/>
                </a:solidFill>
              </a:rPr>
              <a:t>ú</a:t>
            </a:r>
            <a:r>
              <a:rPr lang="es-ES" sz="2900" dirty="0" smtClean="0">
                <a:solidFill>
                  <a:schemeClr val="accent2"/>
                </a:solidFill>
              </a:rPr>
              <a:t>nicamente de los establecidos en el código penal en los que expresamente se recoge su responsabilidad</a:t>
            </a:r>
          </a:p>
          <a:p>
            <a:pPr fontAlgn="base"/>
            <a:r>
              <a:rPr lang="es-ES_tradnl" sz="2000" dirty="0"/>
              <a:t>-Delito contra Hacienda y la Seguridad </a:t>
            </a:r>
            <a:r>
              <a:rPr lang="es-ES_tradnl" sz="2000" dirty="0" smtClean="0"/>
              <a:t>Social</a:t>
            </a:r>
            <a:endParaRPr lang="es-ES_tradnl" sz="2000" dirty="0"/>
          </a:p>
          <a:p>
            <a:pPr fontAlgn="base"/>
            <a:r>
              <a:rPr lang="es-ES_tradnl" sz="2000" dirty="0"/>
              <a:t>-Delito de descubrimiento y revelación de secretos (art.197 </a:t>
            </a:r>
            <a:r>
              <a:rPr lang="es-ES_tradnl" sz="2000" dirty="0" err="1"/>
              <a:t>quinquies</a:t>
            </a:r>
            <a:r>
              <a:rPr lang="es-ES_tradnl" sz="2000" dirty="0"/>
              <a:t>)</a:t>
            </a:r>
          </a:p>
          <a:p>
            <a:pPr fontAlgn="base"/>
            <a:r>
              <a:rPr lang="es-ES_tradnl" sz="2000" dirty="0" smtClean="0"/>
              <a:t>-</a:t>
            </a:r>
            <a:r>
              <a:rPr lang="es-ES_tradnl" sz="2000" dirty="0"/>
              <a:t>Estafas y fraudes (art.248 - 251 bis)</a:t>
            </a:r>
          </a:p>
          <a:p>
            <a:pPr fontAlgn="base"/>
            <a:r>
              <a:rPr lang="es-ES_tradnl" sz="2000" dirty="0" smtClean="0"/>
              <a:t>-</a:t>
            </a:r>
            <a:r>
              <a:rPr lang="es-ES_tradnl" sz="2000" dirty="0"/>
              <a:t>Frustración de la ejecución e insolvencias punibles (art.257-261 bis)</a:t>
            </a:r>
          </a:p>
          <a:p>
            <a:pPr fontAlgn="base"/>
            <a:r>
              <a:rPr lang="es-ES_tradnl" sz="2000" dirty="0" smtClean="0"/>
              <a:t>-</a:t>
            </a:r>
            <a:r>
              <a:rPr lang="es-ES_tradnl" sz="2000" dirty="0"/>
              <a:t>Daños informáticos (art.264 - 264 </a:t>
            </a:r>
            <a:r>
              <a:rPr lang="es-ES_tradnl" sz="2000" dirty="0" err="1"/>
              <a:t>quater</a:t>
            </a:r>
            <a:r>
              <a:rPr lang="es-ES_tradnl" sz="2000" dirty="0"/>
              <a:t>)</a:t>
            </a:r>
          </a:p>
          <a:p>
            <a:pPr fontAlgn="base"/>
            <a:r>
              <a:rPr lang="es-ES_tradnl" sz="2000" dirty="0" smtClean="0"/>
              <a:t>-</a:t>
            </a:r>
            <a:r>
              <a:rPr lang="es-ES_tradnl" sz="2000" dirty="0"/>
              <a:t>Delito contable (art.310)</a:t>
            </a:r>
          </a:p>
          <a:p>
            <a:pPr fontAlgn="base"/>
            <a:r>
              <a:rPr lang="es-ES_tradnl" sz="2000" dirty="0" smtClean="0"/>
              <a:t>-</a:t>
            </a:r>
            <a:r>
              <a:rPr lang="es-ES_tradnl" sz="2000" dirty="0"/>
              <a:t>Delitos relativos a la propiedad intelectual e industrial, al mercado y los consumidores (art.270 - 288)</a:t>
            </a:r>
          </a:p>
          <a:p>
            <a:pPr fontAlgn="base"/>
            <a:r>
              <a:rPr lang="es-ES_tradnl" sz="2000" dirty="0"/>
              <a:t>-Delito contra los derechos de los ciudadanos extranjeros (art.318 bis)</a:t>
            </a:r>
          </a:p>
          <a:p>
            <a:pPr fontAlgn="base"/>
            <a:r>
              <a:rPr lang="es-ES_tradnl" sz="2000" dirty="0"/>
              <a:t>-Delitos contra la ordenación del territorio y urbanismo (art.319)</a:t>
            </a:r>
          </a:p>
          <a:p>
            <a:pPr fontAlgn="base"/>
            <a:r>
              <a:rPr lang="es-ES_tradnl" sz="2000" dirty="0"/>
              <a:t>-Delitos contra el medio ambiente (art.325-328)</a:t>
            </a:r>
          </a:p>
          <a:p>
            <a:pPr fontAlgn="base"/>
            <a:r>
              <a:rPr lang="es-ES_tradnl" sz="2000" dirty="0"/>
              <a:t>-Delitos relativos a la energía nuclear y a las radiaciones ionizantes (Art.343)</a:t>
            </a:r>
          </a:p>
          <a:p>
            <a:pPr fontAlgn="base"/>
            <a:r>
              <a:rPr lang="es-ES_tradnl" sz="2000" dirty="0"/>
              <a:t>-Delitos de riesgo provocados por explosivos (art.348)</a:t>
            </a:r>
          </a:p>
          <a:p>
            <a:pPr fontAlgn="base"/>
            <a:r>
              <a:rPr lang="es-ES_tradnl" sz="2000" dirty="0"/>
              <a:t>-Delitos contra la salud pública en la modalidad de medicamentos y sustancias alimenticias y modalidad de tráfico de drogas (art.359-366 y 368-369 bis)</a:t>
            </a:r>
          </a:p>
          <a:p>
            <a:pPr fontAlgn="base"/>
            <a:r>
              <a:rPr lang="es-ES_tradnl" sz="2000" dirty="0"/>
              <a:t>-Falsificación de moneda y medios de pago (art386 y 399 bis)</a:t>
            </a:r>
          </a:p>
          <a:p>
            <a:pPr fontAlgn="base"/>
            <a:r>
              <a:rPr lang="es-ES_tradnl" sz="2000" dirty="0"/>
              <a:t>-Cohecho (art.419 a 427 bis)</a:t>
            </a:r>
          </a:p>
          <a:p>
            <a:pPr fontAlgn="base"/>
            <a:r>
              <a:rPr lang="es-ES_tradnl" sz="2000" dirty="0"/>
              <a:t>-Tráfico de influencias (art.428-430)</a:t>
            </a:r>
          </a:p>
          <a:p>
            <a:pPr fontAlgn="base"/>
            <a:r>
              <a:rPr lang="es-ES_tradnl" sz="2000" dirty="0"/>
              <a:t>-Corrupción en los negocios (art.286 bis - </a:t>
            </a:r>
            <a:r>
              <a:rPr lang="es-ES_tradnl" sz="2000" dirty="0" err="1"/>
              <a:t>quater</a:t>
            </a:r>
            <a:r>
              <a:rPr lang="es-ES_tradnl" sz="2000" dirty="0"/>
              <a:t>)</a:t>
            </a:r>
          </a:p>
          <a:p>
            <a:pPr fontAlgn="base"/>
            <a:r>
              <a:rPr lang="es-ES_tradnl" sz="2000" dirty="0"/>
              <a:t>-Blanqueo de capitales (art.301-303)</a:t>
            </a:r>
          </a:p>
          <a:p>
            <a:pPr fontAlgn="base"/>
            <a:r>
              <a:rPr lang="es-ES_tradnl" sz="2000" dirty="0"/>
              <a:t>-Delitos relativos a los derechos fundamentales y libertades públicas (art.510-510 bis)</a:t>
            </a:r>
          </a:p>
          <a:p>
            <a:pPr fontAlgn="base"/>
            <a:r>
              <a:rPr lang="es-ES_tradnl" sz="2000" dirty="0"/>
              <a:t>-Financiación ilegal de partidos políticos (art.304 bis)</a:t>
            </a:r>
          </a:p>
          <a:p>
            <a:pPr fontAlgn="base"/>
            <a:r>
              <a:rPr lang="es-ES_tradnl" sz="2000" dirty="0"/>
              <a:t>-Financiación del terrorismo (art.576)</a:t>
            </a:r>
          </a:p>
          <a:p>
            <a:pPr fontAlgn="base"/>
            <a:r>
              <a:rPr lang="es-ES_tradnl" sz="2000" dirty="0"/>
              <a:t>-Trata de seres humanos (art.177 bis)</a:t>
            </a:r>
          </a:p>
          <a:p>
            <a:pPr fontAlgn="base"/>
            <a:r>
              <a:rPr lang="es-ES_tradnl" sz="2000" dirty="0"/>
              <a:t>-Tráfico ilegal de órganos (art.156 bis)</a:t>
            </a:r>
          </a:p>
          <a:p>
            <a:pPr fontAlgn="base"/>
            <a:r>
              <a:rPr lang="es-ES_tradnl" sz="2000" dirty="0"/>
              <a:t>-Delitos relativos a la prostitución, explotación sexual y corrupción de menores (art.187-189 bis)</a:t>
            </a:r>
          </a:p>
          <a:p>
            <a:endParaRPr lang="es-ES_trad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8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4000" dirty="0" smtClean="0"/>
              <a:t>Penas a imponer</a:t>
            </a:r>
            <a:endParaRPr lang="es-ES_tradnl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ES" sz="2100" dirty="0" smtClean="0"/>
          </a:p>
          <a:p>
            <a:r>
              <a:rPr lang="es-ES" sz="2100" dirty="0" smtClean="0"/>
              <a:t>-Disolución de la empresa</a:t>
            </a:r>
            <a:endParaRPr lang="es-ES_tradnl" sz="2100" dirty="0" smtClean="0"/>
          </a:p>
          <a:p>
            <a:r>
              <a:rPr lang="es-ES" sz="2100" dirty="0" smtClean="0"/>
              <a:t>-</a:t>
            </a:r>
            <a:r>
              <a:rPr lang="es-ES" sz="2100" dirty="0"/>
              <a:t>Suspensión de </a:t>
            </a:r>
            <a:r>
              <a:rPr lang="es-ES" sz="2100" dirty="0" smtClean="0"/>
              <a:t>la </a:t>
            </a:r>
            <a:r>
              <a:rPr lang="es-ES" sz="2100" dirty="0"/>
              <a:t>actividad</a:t>
            </a:r>
            <a:endParaRPr lang="es-ES_tradnl" sz="2100" dirty="0"/>
          </a:p>
          <a:p>
            <a:r>
              <a:rPr lang="es-ES" sz="2100" dirty="0"/>
              <a:t>-Clausura de los locales y </a:t>
            </a:r>
            <a:r>
              <a:rPr lang="es-ES" sz="2100" dirty="0" smtClean="0"/>
              <a:t>establecimientos</a:t>
            </a:r>
            <a:endParaRPr lang="es-ES_tradnl" sz="2100" dirty="0"/>
          </a:p>
          <a:p>
            <a:r>
              <a:rPr lang="es-ES" sz="2100" dirty="0"/>
              <a:t>-Multas hasta 3.000.000 Euros</a:t>
            </a:r>
            <a:endParaRPr lang="es-ES_tradnl" sz="2100" dirty="0"/>
          </a:p>
          <a:p>
            <a:r>
              <a:rPr lang="es-ES" sz="2100" dirty="0"/>
              <a:t>-Prohibición de contratar con la Administración </a:t>
            </a:r>
            <a:endParaRPr lang="es-ES_tradnl" sz="2100" dirty="0"/>
          </a:p>
          <a:p>
            <a:r>
              <a:rPr lang="es-ES" sz="2100" dirty="0"/>
              <a:t>-Prohibición de obtener ayudas o subvenciones públicas y gozar de incentivos fiscales o de Seguridad Social</a:t>
            </a:r>
            <a:endParaRPr lang="es-ES_tradnl" sz="2100" dirty="0"/>
          </a:p>
          <a:p>
            <a:r>
              <a:rPr lang="es-ES" sz="2100" dirty="0"/>
              <a:t>-Prohibición de realizar en el futuro actividades en cuyo ejercicio se haya cometido, favorecido o encubierto el delito </a:t>
            </a:r>
            <a:endParaRPr lang="es-ES_tradnl" sz="2100" dirty="0"/>
          </a:p>
          <a:p>
            <a:r>
              <a:rPr lang="es-ES" sz="2100" dirty="0"/>
              <a:t>-Intervención judicial de la empresa para salvaguardar derechos de los trabajadores</a:t>
            </a:r>
            <a:endParaRPr lang="es-ES_tradnl" sz="21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5230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21462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sz="3600" dirty="0" smtClean="0">
                <a:solidFill>
                  <a:schemeClr val="bg1"/>
                </a:solidFill>
              </a:rPr>
              <a:t>AÑO 2015.- se introduce un instrumento que permite exonerar o atenuar la responsabilidad de la persona jurídica</a:t>
            </a:r>
            <a:br>
              <a:rPr lang="es-ES" sz="3600" dirty="0" smtClean="0">
                <a:solidFill>
                  <a:schemeClr val="bg1"/>
                </a:solidFill>
              </a:rPr>
            </a:br>
            <a:r>
              <a:rPr lang="es-ES" dirty="0" smtClean="0"/>
              <a:t/>
            </a:r>
            <a:br>
              <a:rPr lang="es-ES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2936"/>
            <a:ext cx="8435280" cy="32732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EL PLAN DE CUMPLIMIENTO NORMATIVO O COMPLIANCE</a:t>
            </a:r>
          </a:p>
          <a:p>
            <a:pPr marL="0" indent="0">
              <a:buNone/>
            </a:pPr>
            <a:r>
              <a:rPr lang="es-ES" dirty="0" smtClean="0"/>
              <a:t>-su implantación acreditada antes de que acontezcan los hechos.- </a:t>
            </a:r>
            <a:r>
              <a:rPr lang="es-ES" b="1" dirty="0" smtClean="0"/>
              <a:t>EXONERA DE RESPONSABILIDAD</a:t>
            </a:r>
          </a:p>
          <a:p>
            <a:pPr marL="0" indent="0">
              <a:buNone/>
            </a:pPr>
            <a:r>
              <a:rPr lang="es-ES" dirty="0" smtClean="0"/>
              <a:t>-su implantación acreditada una vez producidos pero antes de que se </a:t>
            </a:r>
            <a:r>
              <a:rPr lang="es-ES" dirty="0" err="1" smtClean="0"/>
              <a:t>aperture</a:t>
            </a:r>
            <a:r>
              <a:rPr lang="es-ES" dirty="0" smtClean="0"/>
              <a:t> juicio oral .-</a:t>
            </a:r>
            <a:r>
              <a:rPr lang="es-ES" b="1" dirty="0" smtClean="0"/>
              <a:t>ATENUA LA RESPONSABILIDAD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13312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Para ser eximido de responsabilidad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necesario la implantación de un plan de cumplimiento normativo y establecer y mantener medidas de vigilancia y control que tengan como objetivo prevenir la comisión de delitos de manera real y efectiva</a:t>
            </a:r>
          </a:p>
          <a:p>
            <a:endParaRPr lang="es-ES" dirty="0"/>
          </a:p>
          <a:p>
            <a:r>
              <a:rPr lang="es-ES" sz="1800" dirty="0" smtClean="0"/>
              <a:t>Según Instrucción de la Fiscalía los planes de maquillaje elaborados de manera mecánica sin un análisis y seguimiento real no serán </a:t>
            </a:r>
            <a:r>
              <a:rPr lang="es-ES" sz="1800" dirty="0" err="1" smtClean="0"/>
              <a:t>exonerantes</a:t>
            </a:r>
            <a:r>
              <a:rPr lang="es-ES" sz="1800" dirty="0" smtClean="0"/>
              <a:t> ni atenuantes de responsabilidad penal.</a:t>
            </a:r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31264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200" dirty="0" smtClean="0"/>
              <a:t>Cambio producido en un procedimiento penal</a:t>
            </a:r>
            <a:endParaRPr lang="es-ES_tradnl" sz="3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4040188" cy="5760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Antes de la reforma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39604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ES" sz="2000" dirty="0" smtClean="0"/>
          </a:p>
          <a:p>
            <a:r>
              <a:rPr lang="es-ES" sz="2000" dirty="0" smtClean="0"/>
              <a:t>Imposición de pena a la persona física que actuaba en nombre de la persona jurídica</a:t>
            </a:r>
          </a:p>
          <a:p>
            <a:pPr marL="0" indent="0">
              <a:buNone/>
            </a:pPr>
            <a:endParaRPr lang="es-ES_tradnl" sz="2000" dirty="0"/>
          </a:p>
          <a:p>
            <a:r>
              <a:rPr lang="es-ES" sz="2000" dirty="0" smtClean="0"/>
              <a:t>Responsabilidad civil</a:t>
            </a:r>
          </a:p>
          <a:p>
            <a:pPr marL="457200" lvl="1" indent="0">
              <a:buNone/>
            </a:pPr>
            <a:r>
              <a:rPr lang="es-ES" dirty="0" smtClean="0"/>
              <a:t>-directa.-del autor</a:t>
            </a:r>
          </a:p>
          <a:p>
            <a:pPr marL="457200" lvl="1" indent="0">
              <a:buNone/>
            </a:pPr>
            <a:r>
              <a:rPr lang="es-ES" dirty="0" smtClean="0"/>
              <a:t>-</a:t>
            </a:r>
            <a:r>
              <a:rPr lang="es-ES" b="1" dirty="0" smtClean="0"/>
              <a:t>subsidiaria.- de la empresa .- SALVABLE CON SEGURO RESPONSABILIDAD CIVIL</a:t>
            </a:r>
            <a:endParaRPr lang="es-ES_tradnl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844824"/>
            <a:ext cx="4041775" cy="57606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Después de la reforma</a:t>
            </a:r>
            <a:endParaRPr lang="es-ES_tradn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8884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es-ES" sz="2000" dirty="0" smtClean="0"/>
          </a:p>
          <a:p>
            <a:r>
              <a:rPr lang="es-ES" sz="2000" dirty="0" smtClean="0"/>
              <a:t>Imposición de pena a la persona física actor (administrador, trabajador, colaborador)</a:t>
            </a:r>
          </a:p>
          <a:p>
            <a:pPr marL="0" indent="0" algn="ctr">
              <a:buNone/>
            </a:pPr>
            <a:r>
              <a:rPr lang="es-ES" sz="2000" dirty="0"/>
              <a:t>+</a:t>
            </a:r>
          </a:p>
          <a:p>
            <a:pPr marL="0" indent="0" algn="ctr">
              <a:buNone/>
            </a:pPr>
            <a:r>
              <a:rPr lang="es-ES" sz="2000" dirty="0"/>
              <a:t> </a:t>
            </a:r>
            <a:r>
              <a:rPr lang="es-ES" sz="2000" b="1" dirty="0">
                <a:solidFill>
                  <a:schemeClr val="bg1"/>
                </a:solidFill>
              </a:rPr>
              <a:t>Imposición de pena a la </a:t>
            </a:r>
            <a:r>
              <a:rPr lang="es-ES" sz="2000" b="1" dirty="0" smtClean="0">
                <a:solidFill>
                  <a:schemeClr val="bg1"/>
                </a:solidFill>
              </a:rPr>
              <a:t>empresa.- SALVABLE CON UN COMPLIANCE</a:t>
            </a:r>
          </a:p>
          <a:p>
            <a:pPr marL="0" indent="0" algn="ctr">
              <a:buNone/>
            </a:pPr>
            <a:endParaRPr lang="es-ES_tradnl" sz="2000" dirty="0" smtClean="0"/>
          </a:p>
          <a:p>
            <a:r>
              <a:rPr lang="es-ES" sz="2000" dirty="0" smtClean="0"/>
              <a:t>Responsabilidad civil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	-directa.-del autor</a:t>
            </a:r>
          </a:p>
          <a:p>
            <a:pPr marL="0" indent="0">
              <a:buNone/>
            </a:pPr>
            <a:r>
              <a:rPr lang="es-ES" sz="2000" dirty="0" smtClean="0"/>
              <a:t>	</a:t>
            </a:r>
            <a:r>
              <a:rPr lang="es-ES" sz="2000" dirty="0" smtClean="0">
                <a:solidFill>
                  <a:schemeClr val="bg1"/>
                </a:solidFill>
              </a:rPr>
              <a:t>-</a:t>
            </a:r>
            <a:r>
              <a:rPr lang="es-ES" sz="2000" b="1" dirty="0" smtClean="0">
                <a:solidFill>
                  <a:schemeClr val="bg1"/>
                </a:solidFill>
              </a:rPr>
              <a:t>subsidiaria.-de la empresa.- 	SALVABLE CON SEGURO DE 	RC</a:t>
            </a:r>
          </a:p>
          <a:p>
            <a:pPr marL="0" indent="0">
              <a:buNone/>
            </a:pPr>
            <a:endParaRPr lang="es-E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48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697</Words>
  <Application>Microsoft Office PowerPoint</Application>
  <PresentationFormat>Presentación en pantalla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Compliance o el buen hacer empresarial</vt:lpstr>
      <vt:lpstr>  Por qué implantar un plan de cumplimiento normativo compliance?</vt:lpstr>
      <vt:lpstr>¿Quién puede cometer un delito?</vt:lpstr>
      <vt:lpstr>AÑO 2010.-personas jurídicas son penalmente responsables de los delitos cometidos en su nombre</vt:lpstr>
      <vt:lpstr>Son responsables de todos los delitos?</vt:lpstr>
      <vt:lpstr>Penas a imponer</vt:lpstr>
      <vt:lpstr>  AÑO 2015.- se introduce un instrumento que permite exonerar o atenuar la responsabilidad de la persona jurídica  </vt:lpstr>
      <vt:lpstr>Para ser eximido de responsabilidad</vt:lpstr>
      <vt:lpstr>Cambio producido en un procedimiento penal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qué implantar un sistema de compliance?</dc:title>
  <dc:creator>Fernando</dc:creator>
  <cp:lastModifiedBy>Fernando</cp:lastModifiedBy>
  <cp:revision>18</cp:revision>
  <dcterms:created xsi:type="dcterms:W3CDTF">2019-02-05T22:21:44Z</dcterms:created>
  <dcterms:modified xsi:type="dcterms:W3CDTF">2019-02-06T21:34:11Z</dcterms:modified>
</cp:coreProperties>
</file>